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 id="2147483704" r:id="rId5"/>
  </p:sldMasterIdLst>
  <p:notesMasterIdLst>
    <p:notesMasterId r:id="rId35"/>
  </p:notesMasterIdLst>
  <p:sldIdLst>
    <p:sldId id="439" r:id="rId6"/>
    <p:sldId id="283" r:id="rId7"/>
    <p:sldId id="393" r:id="rId8"/>
    <p:sldId id="377" r:id="rId9"/>
    <p:sldId id="401" r:id="rId10"/>
    <p:sldId id="400" r:id="rId11"/>
    <p:sldId id="440" r:id="rId12"/>
    <p:sldId id="394" r:id="rId13"/>
    <p:sldId id="376" r:id="rId14"/>
    <p:sldId id="382" r:id="rId15"/>
    <p:sldId id="426" r:id="rId16"/>
    <p:sldId id="389" r:id="rId17"/>
    <p:sldId id="386" r:id="rId18"/>
    <p:sldId id="388" r:id="rId19"/>
    <p:sldId id="427" r:id="rId20"/>
    <p:sldId id="391" r:id="rId21"/>
    <p:sldId id="428" r:id="rId22"/>
    <p:sldId id="378" r:id="rId23"/>
    <p:sldId id="404" r:id="rId24"/>
    <p:sldId id="398" r:id="rId25"/>
    <p:sldId id="405" r:id="rId26"/>
    <p:sldId id="395" r:id="rId27"/>
    <p:sldId id="437" r:id="rId28"/>
    <p:sldId id="434" r:id="rId29"/>
    <p:sldId id="438" r:id="rId30"/>
    <p:sldId id="425" r:id="rId31"/>
    <p:sldId id="429" r:id="rId32"/>
    <p:sldId id="433" r:id="rId33"/>
    <p:sldId id="278" r:id="rId3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105" d="100"/>
          <a:sy n="105" d="100"/>
        </p:scale>
        <p:origin x="-120" y="-8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83996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27</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28</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dirty="0" smtClean="0"/>
              <a:t>High</a:t>
            </a:r>
            <a:r>
              <a:rPr lang="is-IS" baseline="0" dirty="0" smtClean="0"/>
              <a:t> performance organizations that innovate at scale do not sacrifice agilty to safety. They invest in improving both. </a:t>
            </a:r>
            <a:r>
              <a:rPr lang="en-US" sz="1200" kern="1200" baseline="0" dirty="0" smtClean="0">
                <a:solidFill>
                  <a:schemeClr val="tx1"/>
                </a:solidFill>
                <a:effectLst/>
                <a:latin typeface="+mn-lt"/>
                <a:ea typeface="+mn-ea"/>
                <a:cs typeface="+mn-cs"/>
              </a:rPr>
              <a:t>They need a better platform that facilitates that.</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395719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1186504793"/>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sz="1800" kern="1200">
              <a:solidFill>
                <a:prstClr val="white"/>
              </a:solidFil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466862755"/>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
        <p:nvSpPr>
          <p:cNvPr id="7" name="Shape 67"/>
          <p:cNvSpPr/>
          <p:nvPr userDrawn="1"/>
        </p:nvSpPr>
        <p:spPr>
          <a:xfrm>
            <a:off x="13113983" y="10010775"/>
            <a:ext cx="6785611" cy="399289"/>
          </a:xfrm>
          <a:prstGeom prst="rect">
            <a:avLst/>
          </a:prstGeom>
          <a:noFill/>
          <a:ln>
            <a:noFill/>
          </a:ln>
        </p:spPr>
        <p:txBody>
          <a:bodyPr lIns="50800" tIns="50800" rIns="50800" bIns="50800" anchor="ctr" anchorCtr="0">
            <a:noAutofit/>
          </a:bodyPr>
          <a:lstStyle/>
          <a:p>
            <a:pPr algn="ctr" defTabSz="457200">
              <a:buClr>
                <a:srgbClr val="FFFFFF"/>
              </a:buClr>
              <a:buSzPct val="25000"/>
              <a:buFont typeface="Helvetica Neue"/>
              <a:buNone/>
            </a:pPr>
            <a:r>
              <a:rPr lang="en-US" sz="2000" kern="1200" dirty="0">
                <a:solidFill>
                  <a:srgbClr val="121A20">
                    <a:lumMod val="60000"/>
                    <a:lumOff val="40000"/>
                  </a:srgbClr>
                </a:solidFill>
                <a:latin typeface="Helvetica Neue"/>
                <a:ea typeface="Helvetica Neue"/>
                <a:cs typeface="Helvetica Neue"/>
                <a:sym typeface="Helvetica Neue"/>
              </a:rPr>
              <a:t>© Copyright 2016 Pivotal Software Inc. All rights reserved. </a:t>
            </a:r>
          </a:p>
        </p:txBody>
      </p:sp>
    </p:spTree>
    <p:extLst>
      <p:ext uri="{BB962C8B-B14F-4D97-AF65-F5344CB8AC3E}">
        <p14:creationId xmlns:p14="http://schemas.microsoft.com/office/powerpoint/2010/main" val="3714773946"/>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Blank">
    <p:bg>
      <p:bgPr>
        <a:solidFill>
          <a:srgbClr val="0E232D"/>
        </a:solidFill>
        <a:effectLst/>
      </p:bgPr>
    </p:bg>
    <p:spTree>
      <p:nvGrpSpPr>
        <p:cNvPr id="1" name=""/>
        <p:cNvGrpSpPr/>
        <p:nvPr/>
      </p:nvGrpSpPr>
      <p:grpSpPr>
        <a:xfrm>
          <a:off x="0" y="0"/>
          <a:ext cx="0" cy="0"/>
          <a:chOff x="0" y="0"/>
          <a:chExt cx="0" cy="0"/>
        </a:xfrm>
      </p:grpSpPr>
      <p:sp>
        <p:nvSpPr>
          <p:cNvPr id="3" name="Shape 251"/>
          <p:cNvSpPr/>
          <p:nvPr userDrawn="1"/>
        </p:nvSpPr>
        <p:spPr>
          <a:xfrm>
            <a:off x="0" y="2845"/>
            <a:ext cx="9144000" cy="5143500"/>
          </a:xfrm>
          <a:prstGeom prst="rect">
            <a:avLst/>
          </a:prstGeom>
          <a:solidFill>
            <a:srgbClr val="182730">
              <a:alpha val="62000"/>
            </a:srgbClr>
          </a:solidFill>
          <a:ln>
            <a:noFill/>
          </a:ln>
        </p:spPr>
        <p:txBody>
          <a:bodyPr lIns="91425" tIns="45700" rIns="91425" bIns="45700" anchor="ctr" anchorCtr="0">
            <a:noAutofit/>
          </a:bodyPr>
          <a:lstStyle/>
          <a:p>
            <a:pPr algn="ctr" defTabSz="457200"/>
            <a:endParaRPr sz="1800" kern="1200">
              <a:solidFill>
                <a:prstClr val="white"/>
              </a:solidFill>
            </a:endParaRPr>
          </a:p>
        </p:txBody>
      </p:sp>
    </p:spTree>
    <p:extLst>
      <p:ext uri="{BB962C8B-B14F-4D97-AF65-F5344CB8AC3E}">
        <p14:creationId xmlns:p14="http://schemas.microsoft.com/office/powerpoint/2010/main" val="2113752047"/>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296568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6" name="Title 1"/>
          <p:cNvSpPr>
            <a:spLocks noGrp="1"/>
          </p:cNvSpPr>
          <p:nvPr>
            <p:ph type="title"/>
          </p:nvPr>
        </p:nvSpPr>
        <p:spPr>
          <a:xfrm>
            <a:off x="113722" y="149918"/>
            <a:ext cx="434286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086002"/>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79231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281235554"/>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893047"/>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3" name="Text Placeholder 3"/>
          <p:cNvSpPr>
            <a:spLocks noGrp="1"/>
          </p:cNvSpPr>
          <p:nvPr>
            <p:ph type="body" sz="quarter" idx="11"/>
          </p:nvPr>
        </p:nvSpPr>
        <p:spPr>
          <a:xfrm>
            <a:off x="411480" y="347473"/>
            <a:ext cx="5303520" cy="237744"/>
          </a:xfrm>
          <a:prstGeom prst="rect">
            <a:avLst/>
          </a:prstGeom>
        </p:spPr>
        <p:txBody>
          <a:bodyPr lIns="0"/>
          <a:lstStyle>
            <a:lvl1pPr marL="0" indent="0">
              <a:buNone/>
              <a:defRPr sz="1000" b="1">
                <a:solidFill>
                  <a:schemeClr val="accent1"/>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4"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tx1">
                    <a:lumMod val="85000"/>
                    <a:lumOff val="15000"/>
                  </a:schemeClr>
                </a:solidFill>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4182117233"/>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sz="1800" kern="1200">
              <a:solidFill>
                <a:prstClr val="white"/>
              </a:solidFil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
        <p:nvSpPr>
          <p:cNvPr id="4"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034317036"/>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_Blank">
    <p:bg>
      <p:bgPr>
        <a:gradFill>
          <a:gsLst>
            <a:gs pos="0">
              <a:schemeClr val="accent5">
                <a:lumMod val="90000"/>
                <a:lumOff val="10000"/>
              </a:schemeClr>
            </a:gs>
            <a:gs pos="100000">
              <a:srgbClr val="2C3E4B"/>
            </a:gs>
          </a:gsLst>
          <a:lin ang="16200000" scaled="1"/>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11480" y="347473"/>
            <a:ext cx="5303520" cy="237744"/>
          </a:xfrm>
          <a:prstGeom prst="rect">
            <a:avLst/>
          </a:prstGeom>
          <a:effectLst>
            <a:outerShdw blurRad="50800" dist="38100" dir="5400000" algn="t" rotWithShape="0">
              <a:prstClr val="black">
                <a:alpha val="40000"/>
              </a:prstClr>
            </a:outerShdw>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8"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4204543432"/>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2_Blank">
    <p:bg>
      <p:bgPr>
        <a:solidFill>
          <a:schemeClr val="bg1"/>
        </a:solidFill>
        <a:effectLst/>
      </p:bgPr>
    </p:bg>
    <p:spTree>
      <p:nvGrpSpPr>
        <p:cNvPr id="1" name=""/>
        <p:cNvGrpSpPr/>
        <p:nvPr/>
      </p:nvGrpSpPr>
      <p:grpSpPr>
        <a:xfrm>
          <a:off x="0" y="0"/>
          <a:ext cx="0" cy="0"/>
          <a:chOff x="0" y="0"/>
          <a:chExt cx="0" cy="0"/>
        </a:xfrm>
      </p:grpSpPr>
      <p:sp>
        <p:nvSpPr>
          <p:cNvPr id="5" name="Shape 251"/>
          <p:cNvSpPr/>
          <p:nvPr userDrawn="1"/>
        </p:nvSpPr>
        <p:spPr>
          <a:xfrm>
            <a:off x="114300" y="112014"/>
            <a:ext cx="8915400" cy="4919472"/>
          </a:xfrm>
          <a:prstGeom prst="rect">
            <a:avLst/>
          </a:prstGeom>
          <a:solidFill>
            <a:schemeClr val="accent5">
              <a:lumMod val="90000"/>
              <a:lumOff val="10000"/>
            </a:schemeClr>
          </a:solidFill>
          <a:ln>
            <a:noFill/>
          </a:ln>
        </p:spPr>
        <p:txBody>
          <a:bodyPr lIns="91425" tIns="45700" rIns="91425" bIns="45700" anchor="ctr" anchorCtr="0">
            <a:noAutofit/>
          </a:bodyPr>
          <a:lstStyle/>
          <a:p>
            <a:pPr algn="ctr" defTabSz="457200"/>
            <a:endParaRPr sz="1800" kern="1200">
              <a:solidFill>
                <a:prstClr val="white"/>
              </a:solidFill>
            </a:endParaRPr>
          </a:p>
        </p:txBody>
      </p:sp>
      <p:sp>
        <p:nvSpPr>
          <p:cNvPr id="3" name="Picture Placeholder 2"/>
          <p:cNvSpPr>
            <a:spLocks noGrp="1"/>
          </p:cNvSpPr>
          <p:nvPr>
            <p:ph type="pic" sz="quarter" idx="10"/>
          </p:nvPr>
        </p:nvSpPr>
        <p:spPr>
          <a:xfrm>
            <a:off x="114300" y="112713"/>
            <a:ext cx="8915400" cy="4918075"/>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279406984"/>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Shape 77"/>
        <p:cNvGrpSpPr/>
        <p:nvPr/>
      </p:nvGrpSpPr>
      <p:grpSpPr>
        <a:xfrm>
          <a:off x="0" y="0"/>
          <a:ext cx="0" cy="0"/>
          <a:chOff x="0" y="0"/>
          <a:chExt cx="0" cy="0"/>
        </a:xfrm>
      </p:grpSpPr>
      <p:sp>
        <p:nvSpPr>
          <p:cNvPr id="78" name="Shape 78"/>
          <p:cNvSpPr/>
          <p:nvPr/>
        </p:nvSpPr>
        <p:spPr>
          <a:xfrm>
            <a:off x="0" y="1"/>
            <a:ext cx="9144000" cy="53999"/>
          </a:xfrm>
          <a:prstGeom prst="rect">
            <a:avLst/>
          </a:prstGeom>
          <a:solidFill>
            <a:srgbClr val="008774"/>
          </a:solidFill>
          <a:ln>
            <a:noFill/>
          </a:ln>
        </p:spPr>
        <p:txBody>
          <a:bodyPr lIns="91423" tIns="45699" rIns="91423" bIns="45699" anchor="ctr" anchorCtr="0">
            <a:noAutofit/>
          </a:bodyPr>
          <a:lstStyle/>
          <a:p>
            <a:pPr algn="ctr" defTabSz="457200"/>
            <a:endParaRPr sz="1800" kern="1200">
              <a:solidFill>
                <a:prstClr val="white"/>
              </a:solidFill>
            </a:endParaRPr>
          </a:p>
        </p:txBody>
      </p:sp>
      <p:sp>
        <p:nvSpPr>
          <p:cNvPr id="79" name="Shape 79"/>
          <p:cNvSpPr txBox="1">
            <a:spLocks noGrp="1"/>
          </p:cNvSpPr>
          <p:nvPr>
            <p:ph type="sldNum" idx="12"/>
          </p:nvPr>
        </p:nvSpPr>
        <p:spPr>
          <a:xfrm>
            <a:off x="48248" y="4861462"/>
            <a:ext cx="373199" cy="273900"/>
          </a:xfrm>
          <a:prstGeom prst="rect">
            <a:avLst/>
          </a:prstGeom>
          <a:noFill/>
          <a:ln>
            <a:noFill/>
          </a:ln>
        </p:spPr>
        <p:txBody>
          <a:bodyPr lIns="91423" tIns="45699" rIns="91423" bIns="45699" anchor="t" anchorCtr="0">
            <a:noAutofit/>
          </a:bodyPr>
          <a:lstStyle/>
          <a:p>
            <a:pPr>
              <a:buSzPct val="25000"/>
            </a:pPr>
            <a:fld id="{00000000-1234-1234-1234-123412341234}" type="slidenum">
              <a:rPr lang="en-GB" sz="900" smtClean="0">
                <a:solidFill>
                  <a:srgbClr val="A5A5A5"/>
                </a:solidFill>
                <a:latin typeface="Arial"/>
                <a:ea typeface="Arial"/>
                <a:cs typeface="Arial"/>
                <a:sym typeface="Arial"/>
              </a:rPr>
              <a:pPr>
                <a:buSzPct val="25000"/>
              </a:pPr>
              <a:t>‹#›</a:t>
            </a:fld>
            <a:endParaRPr lang="en-GB" sz="900">
              <a:solidFill>
                <a:srgbClr val="A5A5A5"/>
              </a:solidFill>
              <a:latin typeface="Arial"/>
              <a:ea typeface="Arial"/>
              <a:cs typeface="Arial"/>
              <a:sym typeface="Arial"/>
            </a:endParaRPr>
          </a:p>
        </p:txBody>
      </p:sp>
      <p:pic>
        <p:nvPicPr>
          <p:cNvPr id="83" name="Shape 8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272780" y="4855076"/>
            <a:ext cx="731399" cy="171300"/>
          </a:xfrm>
          <a:prstGeom prst="rect">
            <a:avLst/>
          </a:prstGeom>
          <a:noFill/>
          <a:ln>
            <a:noFill/>
          </a:ln>
        </p:spPr>
      </p:pic>
      <p:sp>
        <p:nvSpPr>
          <p:cNvPr id="89" name="Shape 89"/>
          <p:cNvSpPr txBox="1">
            <a:spLocks noGrp="1"/>
          </p:cNvSpPr>
          <p:nvPr>
            <p:ph type="body" idx="2"/>
          </p:nvPr>
        </p:nvSpPr>
        <p:spPr>
          <a:xfrm>
            <a:off x="4241261" y="1361960"/>
            <a:ext cx="4849985" cy="3231000"/>
          </a:xfrm>
          <a:prstGeom prst="rect">
            <a:avLst/>
          </a:prstGeom>
          <a:noFill/>
          <a:ln>
            <a:noFill/>
          </a:ln>
        </p:spPr>
        <p:txBody>
          <a:bodyPr lIns="91423" tIns="91423" rIns="91423" bIns="91423" anchor="t" anchorCtr="0"/>
          <a:lstStyle>
            <a:lvl1pPr marL="285743" lvl="0" indent="-285743" rtl="0">
              <a:spcBef>
                <a:spcPts val="0"/>
              </a:spcBef>
              <a:buClr>
                <a:schemeClr val="bg1">
                  <a:lumMod val="50000"/>
                </a:schemeClr>
              </a:buClr>
              <a:buSzPct val="100000"/>
              <a:buFont typeface="Wingdings" charset="2"/>
              <a:buChar char="§"/>
              <a:defRPr sz="1600">
                <a:solidFill>
                  <a:schemeClr val="dk2"/>
                </a:solidFill>
              </a:defRPr>
            </a:lvl1pPr>
            <a:lvl2pPr lvl="1" rtl="0">
              <a:spcBef>
                <a:spcPts val="0"/>
              </a:spcBef>
              <a:buClr>
                <a:schemeClr val="dk2"/>
              </a:buClr>
              <a:buChar char="○"/>
              <a:defRPr>
                <a:solidFill>
                  <a:schemeClr val="dk2"/>
                </a:solidFill>
              </a:defRPr>
            </a:lvl2pPr>
            <a:lvl3pPr lvl="2" rtl="0">
              <a:spcBef>
                <a:spcPts val="0"/>
              </a:spcBef>
              <a:buClr>
                <a:schemeClr val="dk2"/>
              </a:buClr>
              <a:buChar char="■"/>
              <a:defRPr>
                <a:solidFill>
                  <a:schemeClr val="dk2"/>
                </a:solidFill>
              </a:defRPr>
            </a:lvl3pPr>
            <a:lvl4pPr lvl="3" rtl="0">
              <a:spcBef>
                <a:spcPts val="0"/>
              </a:spcBef>
              <a:buClr>
                <a:schemeClr val="dk2"/>
              </a:buClr>
              <a:buChar char="●"/>
              <a:defRPr>
                <a:solidFill>
                  <a:schemeClr val="dk2"/>
                </a:solidFill>
              </a:defRPr>
            </a:lvl4pPr>
            <a:lvl5pPr lvl="4" rtl="0">
              <a:spcBef>
                <a:spcPts val="0"/>
              </a:spcBef>
              <a:buClr>
                <a:schemeClr val="dk2"/>
              </a:buClr>
              <a:buChar char="○"/>
              <a:defRPr>
                <a:solidFill>
                  <a:schemeClr val="dk2"/>
                </a:solidFill>
              </a:defRPr>
            </a:lvl5pPr>
            <a:lvl6pPr lvl="5" rtl="0">
              <a:spcBef>
                <a:spcPts val="0"/>
              </a:spcBef>
              <a:buClr>
                <a:schemeClr val="dk2"/>
              </a:buClr>
              <a:buChar char="■"/>
              <a:defRPr>
                <a:solidFill>
                  <a:schemeClr val="dk2"/>
                </a:solidFill>
              </a:defRPr>
            </a:lvl6pPr>
            <a:lvl7pPr lvl="6" rtl="0">
              <a:spcBef>
                <a:spcPts val="0"/>
              </a:spcBef>
              <a:buClr>
                <a:schemeClr val="dk2"/>
              </a:buClr>
              <a:buChar char="●"/>
              <a:defRPr>
                <a:solidFill>
                  <a:schemeClr val="dk2"/>
                </a:solidFill>
              </a:defRPr>
            </a:lvl7pPr>
            <a:lvl8pPr lvl="7" rtl="0">
              <a:spcBef>
                <a:spcPts val="0"/>
              </a:spcBef>
              <a:buClr>
                <a:schemeClr val="dk2"/>
              </a:buClr>
              <a:buChar char="○"/>
              <a:defRPr>
                <a:solidFill>
                  <a:schemeClr val="dk2"/>
                </a:solidFill>
              </a:defRPr>
            </a:lvl8pPr>
            <a:lvl9pPr lvl="8" rtl="0">
              <a:spcBef>
                <a:spcPts val="0"/>
              </a:spcBef>
              <a:buClr>
                <a:schemeClr val="dk2"/>
              </a:buClr>
              <a:buChar char="■"/>
              <a:defRPr>
                <a:solidFill>
                  <a:schemeClr val="dk2"/>
                </a:solidFill>
              </a:defRPr>
            </a:lvl9pPr>
          </a:lstStyle>
          <a:p>
            <a:endParaRPr/>
          </a:p>
        </p:txBody>
      </p:sp>
      <p:sp>
        <p:nvSpPr>
          <p:cNvPr id="15" name="Picture Placeholder 3"/>
          <p:cNvSpPr>
            <a:spLocks noGrp="1"/>
          </p:cNvSpPr>
          <p:nvPr>
            <p:ph type="pic" sz="quarter" idx="14"/>
          </p:nvPr>
        </p:nvSpPr>
        <p:spPr>
          <a:xfrm>
            <a:off x="0" y="1"/>
            <a:ext cx="4138246" cy="5135563"/>
          </a:xfrm>
          <a:prstGeom prst="rect">
            <a:avLst/>
          </a:prstGeom>
          <a:solidFill>
            <a:schemeClr val="bg1">
              <a:lumMod val="95000"/>
            </a:schemeClr>
          </a:solidFill>
        </p:spPr>
        <p:txBody>
          <a:bodyPr lIns="91438" tIns="45719" rIns="91438" bIns="45719"/>
          <a:lstStyle/>
          <a:p>
            <a:endParaRPr lang="en-US"/>
          </a:p>
        </p:txBody>
      </p:sp>
      <p:sp>
        <p:nvSpPr>
          <p:cNvPr id="9" name="Title 1"/>
          <p:cNvSpPr>
            <a:spLocks noGrp="1"/>
          </p:cNvSpPr>
          <p:nvPr>
            <p:ph type="title" hasCustomPrompt="1"/>
          </p:nvPr>
        </p:nvSpPr>
        <p:spPr>
          <a:xfrm>
            <a:off x="4241261" y="149919"/>
            <a:ext cx="4849985" cy="474445"/>
          </a:xfrm>
          <a:prstGeom prst="rect">
            <a:avLst/>
          </a:prstGeom>
        </p:spPr>
        <p:txBody>
          <a:bodyPr lIns="91438" tIns="45719" rIns="91438" bIns="45719"/>
          <a:lstStyle>
            <a:lvl1pPr algn="l">
              <a:defRPr sz="2800" b="1">
                <a:solidFill>
                  <a:srgbClr val="008774"/>
                </a:solidFill>
                <a:latin typeface="Arial"/>
                <a:cs typeface="Arial"/>
              </a:defRPr>
            </a:lvl1pPr>
          </a:lstStyle>
          <a:p>
            <a:r>
              <a:rPr lang="en-US" dirty="0" smtClean="0"/>
              <a:t>Click to edit title style</a:t>
            </a:r>
            <a:endParaRPr lang="en-US" dirty="0"/>
          </a:p>
        </p:txBody>
      </p:sp>
      <p:sp>
        <p:nvSpPr>
          <p:cNvPr id="10" name="Text Placeholder 12"/>
          <p:cNvSpPr>
            <a:spLocks noGrp="1"/>
          </p:cNvSpPr>
          <p:nvPr>
            <p:ph type="body" sz="quarter" idx="13"/>
          </p:nvPr>
        </p:nvSpPr>
        <p:spPr>
          <a:xfrm>
            <a:off x="4241763" y="624364"/>
            <a:ext cx="4849660" cy="288565"/>
          </a:xfrm>
          <a:prstGeom prst="rect">
            <a:avLst/>
          </a:prstGeom>
        </p:spPr>
        <p:txBody>
          <a:bodyPr vert="horz" lIns="91438" tIns="45719" rIns="91438" bIns="45719"/>
          <a:lstStyle>
            <a:lvl1pPr marL="0" indent="0">
              <a:buNone/>
              <a:defRPr sz="1800">
                <a:solidFill>
                  <a:srgbClr val="595959"/>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703900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8580" y="198276"/>
            <a:ext cx="7798458" cy="506021"/>
          </a:xfrm>
          <a:prstGeom prst="rect">
            <a:avLst/>
          </a:prstGeom>
        </p:spPr>
        <p:txBody>
          <a:bodyPr lIns="68626" tIns="34313" rIns="68626" bIns="34313"/>
          <a:lstStyle>
            <a:lvl1pPr>
              <a:defRPr b="0" i="0">
                <a:latin typeface="Helvetica Neue Light"/>
                <a:cs typeface="Helvetica Neue Light"/>
              </a:defRPr>
            </a:lvl1pPr>
          </a:lstStyle>
          <a:p>
            <a:r>
              <a:rPr lang="en-US" smtClean="0"/>
              <a:t>Click to edit Master title style</a:t>
            </a:r>
            <a:endParaRPr lang="en-US" dirty="0"/>
          </a:p>
        </p:txBody>
      </p:sp>
      <p:sp>
        <p:nvSpPr>
          <p:cNvPr id="5" name="Slide Number Placeholder 9"/>
          <p:cNvSpPr>
            <a:spLocks noGrp="1"/>
          </p:cNvSpPr>
          <p:nvPr>
            <p:ph type="sldNum" sz="quarter" idx="4"/>
          </p:nvPr>
        </p:nvSpPr>
        <p:spPr>
          <a:xfrm>
            <a:off x="8532103" y="4842860"/>
            <a:ext cx="458891" cy="273844"/>
          </a:xfrm>
          <a:prstGeom prst="rect">
            <a:avLst/>
          </a:prstGeom>
        </p:spPr>
        <p:txBody>
          <a:bodyPr vert="horz" lIns="68594" tIns="34297" rIns="68594" bIns="34297" rtlCol="0" anchor="ctr"/>
          <a:lstStyle>
            <a:lvl1pPr algn="r">
              <a:defRPr sz="900" b="0" i="0" spc="0">
                <a:solidFill>
                  <a:schemeClr val="tx1">
                    <a:lumMod val="40000"/>
                    <a:lumOff val="60000"/>
                  </a:schemeClr>
                </a:solidFill>
                <a:latin typeface="Helvetica Neue Light"/>
                <a:ea typeface="Helvetica Neue Light"/>
                <a:cs typeface="Helvetica Neue Light"/>
              </a:defRPr>
            </a:lvl1pPr>
          </a:lstStyle>
          <a:p>
            <a:pPr defTabSz="342973"/>
            <a:fld id="{B9CF2066-C172-C043-9656-E2597F9B5BE6}" type="slidenum">
              <a:rPr lang="en-US" smtClean="0">
                <a:solidFill>
                  <a:srgbClr val="5A5A5A">
                    <a:lumMod val="40000"/>
                    <a:lumOff val="60000"/>
                  </a:srgbClr>
                </a:solidFill>
              </a:rPr>
              <a:pPr defTabSz="342973"/>
              <a:t>‹#›</a:t>
            </a:fld>
            <a:endParaRPr lang="en-US" dirty="0">
              <a:solidFill>
                <a:srgbClr val="5A5A5A">
                  <a:lumMod val="40000"/>
                  <a:lumOff val="60000"/>
                </a:srgbClr>
              </a:solidFill>
            </a:endParaRPr>
          </a:p>
        </p:txBody>
      </p:sp>
      <p:sp>
        <p:nvSpPr>
          <p:cNvPr id="6" name="Footer Placeholder 3"/>
          <p:cNvSpPr>
            <a:spLocks noGrp="1"/>
          </p:cNvSpPr>
          <p:nvPr>
            <p:ph type="ftr" sz="quarter" idx="3"/>
          </p:nvPr>
        </p:nvSpPr>
        <p:spPr>
          <a:xfrm>
            <a:off x="5556931" y="4842860"/>
            <a:ext cx="2895600" cy="273844"/>
          </a:xfrm>
          <a:prstGeom prst="rect">
            <a:avLst/>
          </a:prstGeom>
        </p:spPr>
        <p:txBody>
          <a:bodyPr vert="horz" lIns="34280" tIns="17141" rIns="34280" bIns="17141" rtlCol="0" anchor="ctr"/>
          <a:lstStyle>
            <a:lvl1pPr algn="r">
              <a:defRPr sz="700" b="0" i="0" spc="0">
                <a:solidFill>
                  <a:schemeClr val="bg1">
                    <a:lumMod val="75000"/>
                  </a:schemeClr>
                </a:solidFill>
                <a:latin typeface="Helvetica Neue Light"/>
                <a:ea typeface="Helvetica Neue Light"/>
                <a:cs typeface="Helvetica Neue Light"/>
              </a:defRPr>
            </a:lvl1pPr>
          </a:lstStyle>
          <a:p>
            <a:pPr defTabSz="457200"/>
            <a:r>
              <a:rPr lang="en-US" kern="1200" dirty="0" smtClean="0">
                <a:solidFill>
                  <a:prstClr val="white">
                    <a:lumMod val="75000"/>
                  </a:prstClr>
                </a:solidFill>
              </a:rPr>
              <a:t>©2015 Apigee. All Rights Reserved. </a:t>
            </a:r>
            <a:endParaRPr lang="en-US" kern="1200" dirty="0">
              <a:solidFill>
                <a:prstClr val="white">
                  <a:lumMod val="75000"/>
                </a:prstClr>
              </a:solidFill>
            </a:endParaRPr>
          </a:p>
        </p:txBody>
      </p:sp>
    </p:spTree>
    <p:extLst>
      <p:ext uri="{BB962C8B-B14F-4D97-AF65-F5344CB8AC3E}">
        <p14:creationId xmlns:p14="http://schemas.microsoft.com/office/powerpoint/2010/main" val="2114574292"/>
      </p:ext>
    </p:extLst>
  </p:cSld>
  <p:clrMapOvr>
    <a:masterClrMapping/>
  </p:clrMapOvr>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chemeClr val="tx1">
                    <a:lumMod val="65000"/>
                    <a:lumOff val="35000"/>
                  </a:schemeClr>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4060059302"/>
      </p:ext>
    </p:extLst>
  </p:cSld>
  <p:clrMapOvr>
    <a:masterClrMapping/>
  </p:clrMapOvr>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prstClr val="white">
                    <a:lumMod val="65000"/>
                  </a:prstClr>
                </a:solidFill>
                <a:latin typeface="Arial"/>
              </a:rPr>
              <a:pPr/>
              <a:t>‹#›</a:t>
            </a:fld>
            <a:endParaRPr lang="en-US">
              <a:solidFill>
                <a:prstClr val="white">
                  <a:lumMod val="65000"/>
                </a:prstClr>
              </a:solidFill>
              <a:latin typeface="Arial"/>
            </a:endParaRPr>
          </a:p>
        </p:txBody>
      </p:sp>
    </p:spTree>
    <p:extLst>
      <p:ext uri="{BB962C8B-B14F-4D97-AF65-F5344CB8AC3E}">
        <p14:creationId xmlns:p14="http://schemas.microsoft.com/office/powerpoint/2010/main" val="3191837099"/>
      </p:ext>
    </p:extLst>
  </p:cSld>
  <p:clrMapOvr>
    <a:masterClrMapping/>
  </p:clrMapOvr>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p:cNvSpPr/>
          <p:nvPr userDrawn="1"/>
        </p:nvSpPr>
        <p:spPr>
          <a:xfrm>
            <a:off x="0" y="0"/>
            <a:ext cx="9144000" cy="1016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Arial"/>
            </a:endParaRPr>
          </a:p>
        </p:txBody>
      </p:sp>
    </p:spTree>
    <p:extLst>
      <p:ext uri="{BB962C8B-B14F-4D97-AF65-F5344CB8AC3E}">
        <p14:creationId xmlns:p14="http://schemas.microsoft.com/office/powerpoint/2010/main" val="3161410289"/>
      </p:ext>
    </p:extLst>
  </p:cSld>
  <p:clrMapOvr>
    <a:masterClrMapping/>
  </p:clrMapOvr>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5143500"/>
          </a:xfrm>
          <a:prstGeom prst="rect">
            <a:avLst/>
          </a:prstGeom>
        </p:spPr>
        <p:txBody>
          <a:bodyPr vert="horz"/>
          <a:lstStyle>
            <a:lvl1pPr marL="0" indent="0">
              <a:buNone/>
              <a:defRPr/>
            </a:lvl1pPr>
          </a:lstStyle>
          <a:p>
            <a:endParaRPr lang="en-US" dirty="0"/>
          </a:p>
        </p:txBody>
      </p:sp>
      <p:sp>
        <p:nvSpPr>
          <p:cNvPr id="6" name="Text Placeholder 3"/>
          <p:cNvSpPr>
            <a:spLocks noGrp="1"/>
          </p:cNvSpPr>
          <p:nvPr>
            <p:ph type="body" sz="quarter" idx="11"/>
          </p:nvPr>
        </p:nvSpPr>
        <p:spPr>
          <a:xfrm>
            <a:off x="411480" y="347473"/>
            <a:ext cx="5303520" cy="237744"/>
          </a:xfrm>
          <a:prstGeom prst="rect">
            <a:avLst/>
          </a:prstGeom>
          <a:effectLst/>
        </p:spPr>
        <p:txBody>
          <a:bodyPr lIns="0"/>
          <a:lstStyle>
            <a:lvl1pPr marL="0" indent="0">
              <a:buNone/>
              <a:defRPr sz="1000" b="1">
                <a:solidFill>
                  <a:srgbClr val="199F80"/>
                </a:solidFill>
              </a:defRPr>
            </a:lvl1pPr>
            <a:lvl2pPr marL="457200" indent="0">
              <a:buNone/>
              <a:defRPr sz="1000" b="1">
                <a:solidFill>
                  <a:schemeClr val="accent2"/>
                </a:solidFill>
              </a:defRPr>
            </a:lvl2pPr>
            <a:lvl3pPr marL="914400" indent="0">
              <a:buNone/>
              <a:defRPr sz="1000" b="1">
                <a:solidFill>
                  <a:schemeClr val="accent2"/>
                </a:solidFill>
              </a:defRPr>
            </a:lvl3pPr>
            <a:lvl4pPr marL="1371600" indent="0">
              <a:buNone/>
              <a:defRPr sz="1000" b="1">
                <a:solidFill>
                  <a:schemeClr val="accent2"/>
                </a:solidFill>
              </a:defRPr>
            </a:lvl4pPr>
            <a:lvl5pPr marL="1828800" indent="0">
              <a:buNone/>
              <a:defRPr sz="1000" b="1">
                <a:solidFill>
                  <a:schemeClr val="accent2"/>
                </a:solidFill>
              </a:defRPr>
            </a:lvl5pPr>
          </a:lstStyle>
          <a:p>
            <a:pPr lvl="0"/>
            <a:r>
              <a:rPr lang="en-US" dirty="0" smtClean="0"/>
              <a:t>Click to edit Master text styles</a:t>
            </a:r>
          </a:p>
        </p:txBody>
      </p:sp>
      <p:sp>
        <p:nvSpPr>
          <p:cNvPr id="7" name="Text Placeholder 7"/>
          <p:cNvSpPr>
            <a:spLocks noGrp="1"/>
          </p:cNvSpPr>
          <p:nvPr>
            <p:ph type="body" sz="quarter" idx="12"/>
          </p:nvPr>
        </p:nvSpPr>
        <p:spPr>
          <a:xfrm>
            <a:off x="411480" y="548068"/>
            <a:ext cx="5303520" cy="814388"/>
          </a:xfrm>
          <a:prstGeom prst="rect">
            <a:avLst/>
          </a:prstGeom>
        </p:spPr>
        <p:txBody>
          <a:bodyPr lIns="0"/>
          <a:lstStyle>
            <a:lvl1pPr marL="0" indent="0">
              <a:buNone/>
              <a:defRPr sz="1600">
                <a:solidFill>
                  <a:schemeClr val="bg1"/>
                </a:solidFill>
                <a:effectLst>
                  <a:outerShdw blurRad="50800" dist="38100" dir="5400000" algn="t" rotWithShape="0">
                    <a:prstClr val="black">
                      <a:alpha val="40000"/>
                    </a:prstClr>
                  </a:outerShdw>
                </a:effectLs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2352901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28.xml"/><Relationship Id="rId2"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5.xml"/><Relationship Id="rId2"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2.xml"/><Relationship Id="rId12" Type="http://schemas.openxmlformats.org/officeDocument/2006/relationships/slideLayout" Target="../slideLayouts/slideLayout53.xml"/><Relationship Id="rId13" Type="http://schemas.openxmlformats.org/officeDocument/2006/relationships/slideLayout" Target="../slideLayouts/slideLayout54.xml"/><Relationship Id="rId14" Type="http://schemas.openxmlformats.org/officeDocument/2006/relationships/slideLayout" Target="../slideLayouts/slideLayout55.xml"/><Relationship Id="rId15" Type="http://schemas.openxmlformats.org/officeDocument/2006/relationships/slideLayout" Target="../slideLayouts/slideLayout56.xml"/><Relationship Id="rId16" Type="http://schemas.openxmlformats.org/officeDocument/2006/relationships/slideLayout" Target="../slideLayouts/slideLayout57.xml"/><Relationship Id="rId17" Type="http://schemas.openxmlformats.org/officeDocument/2006/relationships/slideLayout" Target="../slideLayouts/slideLayout58.xml"/><Relationship Id="rId18" Type="http://schemas.openxmlformats.org/officeDocument/2006/relationships/slideLayout" Target="../slideLayouts/slideLayout59.xml"/><Relationship Id="rId19" Type="http://schemas.openxmlformats.org/officeDocument/2006/relationships/theme" Target="../theme/theme5.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 Id="rId9" Type="http://schemas.openxmlformats.org/officeDocument/2006/relationships/slideLayout" Target="../slideLayouts/slideLayout50.xml"/><Relationship Id="rId10"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2" r:id="rId10"/>
    <p:sldLayoutId id="2147483681" r:id="rId11"/>
    <p:sldLayoutId id="2147483701" r:id="rId12"/>
    <p:sldLayoutId id="2147483703"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pPr defTabSz="457200"/>
            <a:fld id="{602A933A-CCB3-5F4E-BECE-55F24E394E11}" type="slidenum">
              <a:rPr lang="en-US" kern="1200" smtClean="0">
                <a:solidFill>
                  <a:prstClr val="black">
                    <a:tint val="75000"/>
                  </a:prstClr>
                </a:solidFill>
                <a:ea typeface="+mn-ea"/>
                <a:cs typeface="+mn-cs"/>
              </a:rPr>
              <a:pPr defTabSz="457200"/>
              <a:t>‹#›</a:t>
            </a:fld>
            <a:endParaRPr lang="en-US" kern="1200">
              <a:solidFill>
                <a:prstClr val="black">
                  <a:tint val="75000"/>
                </a:prstClr>
              </a:solidFill>
              <a:ea typeface="+mn-ea"/>
              <a:cs typeface="+mn-cs"/>
            </a:endParaRPr>
          </a:p>
        </p:txBody>
      </p:sp>
      <p:sp>
        <p:nvSpPr>
          <p:cNvPr id="4" name="Shape 67"/>
          <p:cNvSpPr/>
          <p:nvPr userDrawn="1"/>
        </p:nvSpPr>
        <p:spPr>
          <a:xfrm>
            <a:off x="3541394" y="12601159"/>
            <a:ext cx="6785611" cy="399289"/>
          </a:xfrm>
          <a:prstGeom prst="rect">
            <a:avLst/>
          </a:prstGeom>
          <a:noFill/>
          <a:ln>
            <a:noFill/>
          </a:ln>
        </p:spPr>
        <p:txBody>
          <a:bodyPr lIns="50800" tIns="50800" rIns="50800" bIns="50800" anchor="ctr" anchorCtr="0">
            <a:noAutofit/>
          </a:bodyPr>
          <a:lstStyle/>
          <a:p>
            <a:pPr algn="ctr" defTabSz="457200">
              <a:buClr>
                <a:srgbClr val="FFFFFF"/>
              </a:buClr>
              <a:buSzPct val="25000"/>
              <a:buFont typeface="Helvetica Neue"/>
              <a:buNone/>
            </a:pPr>
            <a:r>
              <a:rPr lang="en-US" sz="2000" kern="1200">
                <a:solidFill>
                  <a:srgbClr val="CCCCCC"/>
                </a:solidFill>
                <a:latin typeface="Helvetica Neue"/>
                <a:ea typeface="Helvetica Neue"/>
                <a:cs typeface="Helvetica Neue"/>
                <a:sym typeface="Helvetica Neue"/>
              </a:rPr>
              <a:t>© Copyright 2016 Pivotal Software Inc. All rights reserved. </a:t>
            </a:r>
          </a:p>
        </p:txBody>
      </p:sp>
      <p:sp>
        <p:nvSpPr>
          <p:cNvPr id="8" name="Shape 67"/>
          <p:cNvSpPr/>
          <p:nvPr userDrawn="1"/>
        </p:nvSpPr>
        <p:spPr>
          <a:xfrm>
            <a:off x="3693794" y="12753559"/>
            <a:ext cx="6785611" cy="399289"/>
          </a:xfrm>
          <a:prstGeom prst="rect">
            <a:avLst/>
          </a:prstGeom>
          <a:noFill/>
          <a:ln>
            <a:noFill/>
          </a:ln>
        </p:spPr>
        <p:txBody>
          <a:bodyPr lIns="50800" tIns="50800" rIns="50800" bIns="50800" anchor="ctr" anchorCtr="0">
            <a:noAutofit/>
          </a:bodyPr>
          <a:lstStyle/>
          <a:p>
            <a:pPr algn="ctr" defTabSz="457200">
              <a:buClr>
                <a:srgbClr val="FFFFFF"/>
              </a:buClr>
              <a:buSzPct val="25000"/>
              <a:buFont typeface="Helvetica Neue"/>
              <a:buNone/>
            </a:pPr>
            <a:r>
              <a:rPr lang="en-US" sz="2000" kern="1200">
                <a:solidFill>
                  <a:srgbClr val="CCCCCC"/>
                </a:solidFill>
                <a:latin typeface="Helvetica Neue"/>
                <a:ea typeface="Helvetica Neue"/>
                <a:cs typeface="Helvetica Neue"/>
                <a:sym typeface="Helvetica Neue"/>
              </a:rPr>
              <a:t>© Copyright 2016 Pivotal Software Inc. All rights reserved. </a:t>
            </a:r>
          </a:p>
        </p:txBody>
      </p:sp>
      <p:sp>
        <p:nvSpPr>
          <p:cNvPr id="9" name="TextBox 8"/>
          <p:cNvSpPr txBox="1"/>
          <p:nvPr userDrawn="1"/>
        </p:nvSpPr>
        <p:spPr>
          <a:xfrm>
            <a:off x="1614360" y="4988108"/>
            <a:ext cx="5887029" cy="184666"/>
          </a:xfrm>
          <a:prstGeom prst="rect">
            <a:avLst/>
          </a:prstGeom>
          <a:noFill/>
        </p:spPr>
        <p:txBody>
          <a:bodyPr wrap="square" rtlCol="0">
            <a:spAutoFit/>
          </a:bodyPr>
          <a:lstStyle/>
          <a:p>
            <a:pPr algn="ctr" defTabSz="457200"/>
            <a:r>
              <a:rPr lang="en-US" sz="600" kern="1200" dirty="0" smtClean="0">
                <a:solidFill>
                  <a:prstClr val="black">
                    <a:lumMod val="65000"/>
                    <a:lumOff val="35000"/>
                  </a:prstClr>
                </a:solidFill>
                <a:latin typeface="Helvetica Neue"/>
                <a:ea typeface="Helvetica Neue"/>
                <a:cs typeface="Helvetica Neue"/>
                <a:sym typeface="Helvetica Neue"/>
              </a:rPr>
              <a:t>© </a:t>
            </a:r>
            <a:r>
              <a:rPr lang="en-US" sz="600" kern="1200" dirty="0" smtClean="0">
                <a:solidFill>
                  <a:prstClr val="black">
                    <a:lumMod val="65000"/>
                    <a:lumOff val="35000"/>
                  </a:prstClr>
                </a:solidFill>
                <a:ea typeface="+mn-ea"/>
              </a:rPr>
              <a:t>Copyright 2016 Pivotal Software Inc. All rights reserved</a:t>
            </a:r>
          </a:p>
        </p:txBody>
      </p:sp>
    </p:spTree>
    <p:extLst>
      <p:ext uri="{BB962C8B-B14F-4D97-AF65-F5344CB8AC3E}">
        <p14:creationId xmlns:p14="http://schemas.microsoft.com/office/powerpoint/2010/main" val="266358160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emf"/><Relationship Id="rId5"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p:cNvPicPr>
            <a:picLocks noChangeAspect="1"/>
          </p:cNvPicPr>
          <p:nvPr/>
        </p:nvPicPr>
        <p:blipFill>
          <a:blip r:embed="rId3">
            <a:alphaModFix amt="14000"/>
            <a:extLst>
              <a:ext uri="{28A0092B-C50C-407E-A947-70E740481C1C}">
                <a14:useLocalDpi xmlns:a14="http://schemas.microsoft.com/office/drawing/2010/main" val="0"/>
              </a:ext>
            </a:extLst>
          </a:blip>
          <a:srcRect t="7796" b="7796"/>
          <a:stretch>
            <a:fillRect/>
          </a:stretch>
        </p:blipFill>
        <p:spPr>
          <a:xfrm>
            <a:off x="0" y="-11545"/>
            <a:ext cx="9144000" cy="5143500"/>
          </a:xfrm>
          <a:prstGeom prst="rect">
            <a:avLst/>
          </a:prstGeom>
        </p:spPr>
      </p:pic>
      <p:pic>
        <p:nvPicPr>
          <p:cNvPr id="8" name="Picture 7"/>
          <p:cNvPicPr>
            <a:picLocks noChangeAspect="1"/>
          </p:cNvPicPr>
          <p:nvPr/>
        </p:nvPicPr>
        <p:blipFill>
          <a:blip r:embed="rId4"/>
          <a:stretch>
            <a:fillRect/>
          </a:stretch>
        </p:blipFill>
        <p:spPr>
          <a:xfrm>
            <a:off x="7468984" y="4501822"/>
            <a:ext cx="1431403" cy="336550"/>
          </a:xfrm>
          <a:prstGeom prst="rect">
            <a:avLst/>
          </a:prstGeom>
        </p:spPr>
      </p:pic>
      <p:sp>
        <p:nvSpPr>
          <p:cNvPr id="9" name="Shape 405"/>
          <p:cNvSpPr txBox="1">
            <a:spLocks/>
          </p:cNvSpPr>
          <p:nvPr/>
        </p:nvSpPr>
        <p:spPr>
          <a:xfrm>
            <a:off x="682795" y="1888189"/>
            <a:ext cx="8520600" cy="963612"/>
          </a:xfrm>
          <a:prstGeom prst="rect">
            <a:avLst/>
          </a:prstGeom>
        </p:spPr>
        <p:txBody>
          <a:bodyPr lIns="91425" tIns="91425" rIns="91425" bIns="91425"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b="1" dirty="0" smtClean="0">
                <a:solidFill>
                  <a:schemeClr val="bg1"/>
                </a:solidFill>
                <a:latin typeface="Arial"/>
              </a:rPr>
              <a:t>Cloud Native Workshop</a:t>
            </a:r>
            <a:endParaRPr lang="en" b="1" dirty="0">
              <a:solidFill>
                <a:schemeClr val="bg1"/>
              </a:solidFill>
              <a:latin typeface="Arial"/>
            </a:endParaRPr>
          </a:p>
        </p:txBody>
      </p:sp>
      <p:sp>
        <p:nvSpPr>
          <p:cNvPr id="10" name="Shape 406"/>
          <p:cNvSpPr txBox="1">
            <a:spLocks/>
          </p:cNvSpPr>
          <p:nvPr/>
        </p:nvSpPr>
        <p:spPr>
          <a:xfrm>
            <a:off x="691150" y="2823885"/>
            <a:ext cx="8520600" cy="7926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90000"/>
              </a:lnSpc>
              <a:spcAft>
                <a:spcPts val="1200"/>
              </a:spcAft>
              <a:buNone/>
            </a:pPr>
            <a:r>
              <a:rPr lang="en-US" sz="1800" b="1" spc="-100" dirty="0">
                <a:solidFill>
                  <a:schemeClr val="bg1"/>
                </a:solidFill>
                <a:effectLst>
                  <a:outerShdw blurRad="50800" dist="38100" dir="5400000" algn="t" rotWithShape="0">
                    <a:prstClr val="black">
                      <a:alpha val="40000"/>
                    </a:prstClr>
                  </a:outerShdw>
                </a:effectLst>
                <a:cs typeface="Arial"/>
              </a:rPr>
              <a:t>Cloud Native </a:t>
            </a:r>
            <a:r>
              <a:rPr lang="en-US" sz="1800" b="1" spc="-100" dirty="0">
                <a:solidFill>
                  <a:schemeClr val="bg1"/>
                </a:solidFill>
                <a:effectLst>
                  <a:outerShdw blurRad="50800" dist="38100" dir="5400000" algn="t" rotWithShape="0">
                    <a:prstClr val="black">
                      <a:alpha val="40000"/>
                    </a:prstClr>
                  </a:outerShdw>
                </a:effectLst>
              </a:rPr>
              <a:t>Architectures and Frameworks</a:t>
            </a:r>
            <a:endParaRPr lang="en-US" sz="1800" b="1" spc="-100" dirty="0">
              <a:solidFill>
                <a:schemeClr val="bg1"/>
              </a:solidFill>
              <a:effectLst>
                <a:outerShdw blurRad="50800" dist="38100" dir="5400000" algn="t" rotWithShape="0">
                  <a:prstClr val="black">
                    <a:alpha val="40000"/>
                  </a:prstClr>
                </a:outerShdw>
              </a:effectLst>
              <a:cs typeface="Arial"/>
            </a:endParaRPr>
          </a:p>
        </p:txBody>
      </p:sp>
      <p:pic>
        <p:nvPicPr>
          <p:cNvPr id="11" name="Picture 10" descr="PivotalCloudFoundry-Logo-Horizontal-OnD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93" y="829815"/>
            <a:ext cx="2931846" cy="620034"/>
          </a:xfrm>
          <a:prstGeom prst="rect">
            <a:avLst/>
          </a:prstGeom>
        </p:spPr>
      </p:pic>
    </p:spTree>
    <p:extLst>
      <p:ext uri="{BB962C8B-B14F-4D97-AF65-F5344CB8AC3E}">
        <p14:creationId xmlns:p14="http://schemas.microsoft.com/office/powerpoint/2010/main" val="32850426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23</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
        <p:nvSpPr>
          <p:cNvPr id="8" name="Title 1"/>
          <p:cNvSpPr txBox="1">
            <a:spLocks/>
          </p:cNvSpPr>
          <p:nvPr/>
        </p:nvSpPr>
        <p:spPr>
          <a:xfrm>
            <a:off x="48247" y="48380"/>
            <a:ext cx="6666724"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 It takes a Cloud Native </a:t>
            </a:r>
          </a:p>
          <a:p>
            <a:r>
              <a:rPr lang="en-US" sz="3200" dirty="0" smtClean="0">
                <a:solidFill>
                  <a:schemeClr val="accent1"/>
                </a:solidFill>
              </a:rPr>
              <a:t> Application</a:t>
            </a:r>
            <a:r>
              <a:rPr lang="en-US" sz="3200" dirty="0" smtClean="0">
                <a:solidFill>
                  <a:schemeClr val="accent1">
                    <a:lumMod val="75000"/>
                  </a:schemeClr>
                </a:solidFill>
              </a:rPr>
              <a:t> </a:t>
            </a:r>
            <a:r>
              <a:rPr lang="en-US" sz="3200" dirty="0" smtClean="0">
                <a:solidFill>
                  <a:schemeClr val="accent1"/>
                </a:solidFill>
              </a:rPr>
              <a:t>Framework</a:t>
            </a:r>
            <a:endParaRPr lang="en-US" sz="3200" dirty="0">
              <a:solidFill>
                <a:schemeClr val="accent1"/>
              </a:solidFill>
            </a:endParaRPr>
          </a:p>
        </p:txBody>
      </p:sp>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And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a:t>
            </a:r>
            <a:r>
              <a:rPr lang="en-US" sz="3200" dirty="0" smtClean="0">
                <a:solidFill>
                  <a:srgbClr val="008881"/>
                </a:solidFill>
                <a:uFill>
                  <a:solidFill>
                    <a:srgbClr val="008881"/>
                  </a:solidFill>
                </a:uFill>
              </a:rPr>
              <a:t>latform</a:t>
            </a:r>
            <a:endParaRPr lang="en-US" sz="3200" dirty="0">
              <a:solidFill>
                <a:srgbClr val="008881"/>
              </a:solidFill>
              <a:uFill>
                <a:solidFill>
                  <a:srgbClr val="008881"/>
                </a:solidFill>
              </a:uFill>
            </a:endParaRP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008881"/>
                </a:solidFill>
                <a:uFill>
                  <a:solidFill>
                    <a:srgbClr val="008881"/>
                  </a:solidFill>
                </a:uFill>
              </a:rPr>
              <a:t>Rapid </a:t>
            </a:r>
            <a:r>
              <a:rPr lang="en-US" sz="1800" dirty="0" smtClean="0">
                <a:solidFill>
                  <a:srgbClr val="008881"/>
                </a:solidFill>
                <a:uFill>
                  <a:solidFill>
                    <a:srgbClr val="008881"/>
                  </a:solidFill>
                </a:uFill>
              </a:rPr>
              <a:t>Provisioning of infrastructure components</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Rapid Application Deployment &amp; Management</a:t>
            </a: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No-downtime platform upgrades</a:t>
            </a:r>
          </a:p>
          <a:p>
            <a:pPr marL="233363" indent="-233363"/>
            <a:r>
              <a:rPr lang="en-US" sz="1800" dirty="0">
                <a:solidFill>
                  <a:srgbClr val="008881"/>
                </a:solidFill>
                <a:uFill>
                  <a:solidFill>
                    <a:srgbClr val="008881"/>
                  </a:solidFill>
                </a:uFill>
              </a:rPr>
              <a:t>Dynamic load balancing and routing</a:t>
            </a:r>
          </a:p>
          <a:p>
            <a:pPr marL="233363" indent="-233363"/>
            <a:r>
              <a:rPr lang="en-US" sz="1800" dirty="0">
                <a:solidFill>
                  <a:srgbClr val="008881"/>
                </a:solidFill>
                <a:uFill>
                  <a:solidFill>
                    <a:srgbClr val="008881"/>
                  </a:solidFill>
                </a:uFill>
              </a:rPr>
              <a:t>Manage supporting services (data, messaging)</a:t>
            </a:r>
          </a:p>
          <a:p>
            <a:pPr marL="233363" indent="-233363"/>
            <a:r>
              <a:rPr lang="en-US" sz="1800" dirty="0">
                <a:solidFill>
                  <a:srgbClr val="008881"/>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 that creates Promises. </a:t>
            </a:r>
            <a:endParaRPr lang="en-US" sz="2800" dirty="0">
              <a:solidFill>
                <a:schemeClr val="tx1">
                  <a:lumMod val="20000"/>
                  <a:lumOff val="80000"/>
                </a:schemeClr>
              </a:solidFill>
            </a:endParaRPr>
          </a:p>
          <a:p>
            <a:pPr marL="457200" lvl="1" indent="-457200">
              <a:lnSpc>
                <a:spcPct val="113000"/>
              </a:lnSpc>
              <a:buFont typeface="Arial"/>
              <a:buChar char="•"/>
            </a:pPr>
            <a:r>
              <a:rPr lang="en-US" sz="2800" dirty="0" smtClean="0">
                <a:solidFill>
                  <a:schemeClr val="tx1">
                    <a:lumMod val="20000"/>
                    <a:lumOff val="80000"/>
                  </a:schemeClr>
                </a:solidFill>
              </a:rPr>
              <a:t>Datacenter Abstraction – Multi-Cloud</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23096" y="498171"/>
            <a:ext cx="4926407" cy="4154983"/>
          </a:xfrm>
          <a:prstGeom prst="rect">
            <a:avLst/>
          </a:prstGeom>
        </p:spPr>
        <p:txBody>
          <a:bodyPr wrap="square">
            <a:spAutoFit/>
          </a:bodyPr>
          <a:lstStyle/>
          <a:p>
            <a:pPr algn="ctr" defTabSz="457200"/>
            <a:r>
              <a:rPr lang="en-US" sz="2800" kern="1200" dirty="0" smtClean="0">
                <a:solidFill>
                  <a:prstClr val="white"/>
                </a:solidFill>
                <a:ea typeface="+mn-ea"/>
              </a:rPr>
              <a:t>“</a:t>
            </a:r>
            <a:r>
              <a:rPr lang="en-US" sz="2400" kern="1200" dirty="0" smtClean="0">
                <a:solidFill>
                  <a:prstClr val="white"/>
                </a:solidFill>
                <a:ea typeface="+mn-ea"/>
              </a:rPr>
              <a:t>High performing organizations</a:t>
            </a:r>
            <a:r>
              <a:rPr lang="en-US" sz="2800" kern="1200" dirty="0" smtClean="0">
                <a:solidFill>
                  <a:prstClr val="white"/>
                </a:solidFill>
                <a:ea typeface="+mn-ea"/>
              </a:rPr>
              <a:t> </a:t>
            </a:r>
            <a:r>
              <a:rPr lang="en-US" sz="3200" b="1" kern="1200" dirty="0" smtClean="0">
                <a:solidFill>
                  <a:srgbClr val="55C3B0"/>
                </a:solidFill>
                <a:ea typeface="+mn-ea"/>
              </a:rPr>
              <a:t>do not trade off agility for safety. </a:t>
            </a:r>
          </a:p>
          <a:p>
            <a:pPr algn="ctr" defTabSz="457200"/>
            <a:endParaRPr lang="en-US" sz="2800" kern="1200" dirty="0" smtClean="0">
              <a:solidFill>
                <a:prstClr val="white"/>
              </a:solidFill>
              <a:ea typeface="+mn-ea"/>
            </a:endParaRPr>
          </a:p>
          <a:p>
            <a:pPr algn="ctr" defTabSz="457200"/>
            <a:r>
              <a:rPr lang="en-US" sz="2400" kern="1200" dirty="0" smtClean="0">
                <a:solidFill>
                  <a:prstClr val="white"/>
                </a:solidFill>
                <a:ea typeface="+mn-ea"/>
              </a:rPr>
              <a:t>In fact, high performance is characterized by consistent </a:t>
            </a:r>
            <a:r>
              <a:rPr lang="en-US" sz="3200" b="1" kern="1200" dirty="0">
                <a:solidFill>
                  <a:srgbClr val="55C3B0"/>
                </a:solidFill>
                <a:ea typeface="+mn-ea"/>
              </a:rPr>
              <a:t>improvements in levels of both agility and safety.”</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357376" cy="5143500"/>
          </a:xfrm>
          <a:prstGeom prst="rect">
            <a:avLst/>
          </a:prstGeom>
        </p:spPr>
      </p:pic>
    </p:spTree>
    <p:extLst>
      <p:ext uri="{BB962C8B-B14F-4D97-AF65-F5344CB8AC3E}">
        <p14:creationId xmlns:p14="http://schemas.microsoft.com/office/powerpoint/2010/main" val="2436029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87444</TotalTime>
  <Words>1375</Words>
  <Application>Microsoft Macintosh PowerPoint</Application>
  <PresentationFormat>On-screen Show (16:9)</PresentationFormat>
  <Paragraphs>268</Paragraphs>
  <Slides>29</Slides>
  <Notes>28</Notes>
  <HiddenSlides>0</HiddenSlides>
  <MMClips>0</MMClips>
  <ScaleCrop>false</ScaleCrop>
  <HeadingPairs>
    <vt:vector size="4" baseType="variant">
      <vt:variant>
        <vt:lpstr>Theme</vt:lpstr>
      </vt:variant>
      <vt:variant>
        <vt:i4>5</vt:i4>
      </vt:variant>
      <vt:variant>
        <vt:lpstr>Slide Titles</vt:lpstr>
      </vt:variant>
      <vt:variant>
        <vt:i4>29</vt:i4>
      </vt:variant>
    </vt:vector>
  </HeadingPairs>
  <TitlesOfParts>
    <vt:vector size="34" baseType="lpstr">
      <vt:lpstr>Pivotal_interim_040113_template_</vt:lpstr>
      <vt:lpstr>Custom Theme</vt:lpstr>
      <vt:lpstr>Pivotal 2015Q4 Template</vt:lpstr>
      <vt:lpstr>1_Pivotal 2015Q4 Template</vt:lpstr>
      <vt:lpstr>2_Office Theme</vt:lpstr>
      <vt:lpstr>PowerPoint Presentation</vt:lpstr>
      <vt:lpstr>Agenda</vt:lpstr>
      <vt:lpstr>PowerPoint Presentation</vt:lpstr>
      <vt:lpstr>Software is changing industries</vt:lpstr>
      <vt:lpstr>PowerPoint Presentation</vt:lpstr>
      <vt:lpstr>The promise of Cloud Native</vt:lpstr>
      <vt:lpstr>PowerPoint Presentation</vt:lpstr>
      <vt:lpstr>PowerPoint Presentation</vt:lpstr>
      <vt:lpstr>Characteristics of Cloud Native Architectures</vt:lpstr>
      <vt:lpstr>Enabling Continuous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A familiar Microservice example</vt:lpstr>
      <vt:lpstr>Microservices are hard</vt:lpstr>
      <vt:lpstr>Challenges of distributed systems</vt:lpstr>
      <vt:lpstr>PowerPoint Presentation</vt:lpstr>
      <vt:lpstr>PowerPoint Presentation</vt:lpstr>
      <vt:lpstr>And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Stephen Womack</cp:lastModifiedBy>
  <cp:revision>425</cp:revision>
  <dcterms:modified xsi:type="dcterms:W3CDTF">2017-03-15T23:58:00Z</dcterms:modified>
</cp:coreProperties>
</file>